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notesMasterIdLst>
    <p:notesMasterId r:id="rId21"/>
  </p:notesMasterIdLst>
  <p:sldIdLst>
    <p:sldId id="428" r:id="rId3"/>
    <p:sldId id="476" r:id="rId4"/>
    <p:sldId id="493" r:id="rId5"/>
    <p:sldId id="491" r:id="rId6"/>
    <p:sldId id="492" r:id="rId7"/>
    <p:sldId id="486" r:id="rId8"/>
    <p:sldId id="494" r:id="rId9"/>
    <p:sldId id="487" r:id="rId10"/>
    <p:sldId id="470" r:id="rId11"/>
    <p:sldId id="495" r:id="rId12"/>
    <p:sldId id="496" r:id="rId13"/>
    <p:sldId id="497" r:id="rId14"/>
    <p:sldId id="498" r:id="rId15"/>
    <p:sldId id="501" r:id="rId16"/>
    <p:sldId id="502" r:id="rId17"/>
    <p:sldId id="297" r:id="rId18"/>
    <p:sldId id="500" r:id="rId19"/>
    <p:sldId id="4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>
        <p:scale>
          <a:sx n="94" d="100"/>
          <a:sy n="94" d="100"/>
        </p:scale>
        <p:origin x="-211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3D0B-7BD1-0441-A350-B2D3C886968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F3DE-4594-B644-A5CD-000D84B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EB1E1-E372-2244-B077-83AB49762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610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3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EB1E1-E372-2244-B077-83AB49762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81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56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5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EB1E1-E372-2244-B077-83AB49762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20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EB1E1-E372-2244-B077-83AB49762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7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EB1E1-E372-2244-B077-83AB49762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4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4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2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EB1E1-E372-2244-B077-83AB49762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4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EB1E1-E372-2244-B077-83AB49762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06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EB1E1-E372-2244-B077-83AB49762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52" y="225778"/>
            <a:ext cx="11580520" cy="41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A17FF-51E9-514A-96DE-161D3BDE8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4685F3-E53C-444D-81EC-C13C05260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71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20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77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42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33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211512" y="954099"/>
            <a:ext cx="1982832" cy="5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114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30054"/>
            <a:ext cx="4260725" cy="319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388" y="414543"/>
            <a:ext cx="9111227" cy="5461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883074" y="1605521"/>
            <a:ext cx="6699327" cy="4244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43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76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54" y="232833"/>
            <a:ext cx="11580519" cy="56007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9852" y="232833"/>
            <a:ext cx="11580520" cy="5600700"/>
          </a:xfrm>
          <a:prstGeom prst="rect">
            <a:avLst/>
          </a:prstGeom>
          <a:solidFill>
            <a:srgbClr val="F0652A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8568" y="2950559"/>
            <a:ext cx="9111227" cy="546139"/>
          </a:xfrm>
        </p:spPr>
        <p:txBody>
          <a:bodyPr>
            <a:noAutofit/>
          </a:bodyPr>
          <a:lstStyle>
            <a:lvl1pPr>
              <a:defRPr sz="3400" spc="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0"/>
          </p:nvPr>
        </p:nvSpPr>
        <p:spPr>
          <a:xfrm>
            <a:off x="1629660" y="2497664"/>
            <a:ext cx="9110133" cy="452892"/>
          </a:xfrm>
          <a:noFill/>
        </p:spPr>
        <p:txBody>
          <a:bodyPr>
            <a:normAutofit/>
          </a:bodyPr>
          <a:lstStyle>
            <a:lvl1pPr algn="ctr">
              <a:defRPr sz="2800" b="1" i="0" spc="25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38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54" y="232833"/>
            <a:ext cx="11580519" cy="56007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9852" y="232833"/>
            <a:ext cx="11580520" cy="5600700"/>
          </a:xfrm>
          <a:prstGeom prst="rect">
            <a:avLst/>
          </a:prstGeom>
          <a:solidFill>
            <a:srgbClr val="F0652A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8568" y="2950559"/>
            <a:ext cx="9111227" cy="546139"/>
          </a:xfrm>
        </p:spPr>
        <p:txBody>
          <a:bodyPr>
            <a:noAutofit/>
          </a:bodyPr>
          <a:lstStyle>
            <a:lvl1pPr>
              <a:defRPr sz="3400" spc="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0"/>
          </p:nvPr>
        </p:nvSpPr>
        <p:spPr>
          <a:xfrm>
            <a:off x="1629660" y="2497664"/>
            <a:ext cx="9110133" cy="452892"/>
          </a:xfrm>
          <a:noFill/>
        </p:spPr>
        <p:txBody>
          <a:bodyPr>
            <a:normAutofit/>
          </a:bodyPr>
          <a:lstStyle>
            <a:lvl1pPr algn="ctr">
              <a:defRPr sz="2800" b="1" i="0" spc="25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52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76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68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7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68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211512" y="954099"/>
            <a:ext cx="1982832" cy="5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013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30054"/>
            <a:ext cx="4260725" cy="319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388" y="414543"/>
            <a:ext cx="9111227" cy="5461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883074" y="1605521"/>
            <a:ext cx="6699327" cy="4244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0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0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emf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0388" y="414543"/>
            <a:ext cx="9111227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388" y="1605519"/>
            <a:ext cx="9111227" cy="4520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09922" y="6429174"/>
            <a:ext cx="2576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baseline="0" dirty="0">
                <a:solidFill>
                  <a:srgbClr val="F0652A"/>
                </a:solidFill>
                <a:latin typeface="+mn-lt"/>
              </a:rPr>
              <a:t>Part 1 </a:t>
            </a:r>
            <a:r>
              <a:rPr lang="en-US" sz="1100" dirty="0">
                <a:solidFill>
                  <a:srgbClr val="F0652A"/>
                </a:solidFill>
                <a:latin typeface="+mn-lt"/>
              </a:rPr>
              <a:t>Current Thinking</a:t>
            </a:r>
          </a:p>
        </p:txBody>
      </p:sp>
      <p:pic>
        <p:nvPicPr>
          <p:cNvPr id="24" name="Picture 23" descr="box-1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9" y="6479469"/>
            <a:ext cx="243840" cy="182880"/>
          </a:xfrm>
          <a:prstGeom prst="rect">
            <a:avLst/>
          </a:prstGeom>
        </p:spPr>
      </p:pic>
      <p:pic>
        <p:nvPicPr>
          <p:cNvPr id="4" name="Picture 3" descr="green_fad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113" y="6479469"/>
            <a:ext cx="243840" cy="182880"/>
          </a:xfrm>
          <a:prstGeom prst="rect">
            <a:avLst/>
          </a:prstGeom>
        </p:spPr>
      </p:pic>
      <p:pic>
        <p:nvPicPr>
          <p:cNvPr id="36" name="Picture 35" descr="green_fad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884" y="6479469"/>
            <a:ext cx="243840" cy="182880"/>
          </a:xfrm>
          <a:prstGeom prst="rect">
            <a:avLst/>
          </a:prstGeom>
        </p:spPr>
      </p:pic>
      <p:pic>
        <p:nvPicPr>
          <p:cNvPr id="5" name="Picture 4" descr="blue_fad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87" y="6479469"/>
            <a:ext cx="243840" cy="182880"/>
          </a:xfrm>
          <a:prstGeom prst="rect">
            <a:avLst/>
          </a:prstGeom>
        </p:spPr>
      </p:pic>
      <p:pic>
        <p:nvPicPr>
          <p:cNvPr id="37" name="Picture 36" descr="blue_fad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311" y="6479469"/>
            <a:ext cx="243840" cy="182880"/>
          </a:xfrm>
          <a:prstGeom prst="rect">
            <a:avLst/>
          </a:prstGeom>
        </p:spPr>
      </p:pic>
      <p:pic>
        <p:nvPicPr>
          <p:cNvPr id="6" name="Picture 5" descr="purple_fade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08" y="6479469"/>
            <a:ext cx="243840" cy="182880"/>
          </a:xfrm>
          <a:prstGeom prst="rect">
            <a:avLst/>
          </a:prstGeom>
        </p:spPr>
      </p:pic>
      <p:pic>
        <p:nvPicPr>
          <p:cNvPr id="7" name="Picture 6" descr="orange_fad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567" y="6479469"/>
            <a:ext cx="243840" cy="182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706535" y="1100667"/>
            <a:ext cx="778933" cy="101600"/>
          </a:xfrm>
          <a:prstGeom prst="rect">
            <a:avLst/>
          </a:prstGeom>
        </p:spPr>
      </p:pic>
      <p:pic>
        <p:nvPicPr>
          <p:cNvPr id="16" name="Picture 15" descr="dot_line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" y="6271160"/>
            <a:ext cx="12192000" cy="52832"/>
          </a:xfrm>
          <a:prstGeom prst="rect">
            <a:avLst/>
          </a:prstGeom>
        </p:spPr>
      </p:pic>
      <p:pic>
        <p:nvPicPr>
          <p:cNvPr id="18" name="Picture 17" descr="SRS Bootcamp_RGB_Full Color.pn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256" y="5819193"/>
            <a:ext cx="2604472" cy="15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 cap="none" spc="200">
          <a:solidFill>
            <a:srgbClr val="F0652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0388" y="414543"/>
            <a:ext cx="9111227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388" y="1605519"/>
            <a:ext cx="9111227" cy="4520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09922" y="6430035"/>
            <a:ext cx="2576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Welcome to SRS Bootcamp</a:t>
            </a:r>
          </a:p>
        </p:txBody>
      </p:sp>
      <p:pic>
        <p:nvPicPr>
          <p:cNvPr id="6" name="Picture 5" descr="box-1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9" y="6480263"/>
            <a:ext cx="243840" cy="182880"/>
          </a:xfrm>
          <a:prstGeom prst="rect">
            <a:avLst/>
          </a:prstGeom>
        </p:spPr>
      </p:pic>
      <p:pic>
        <p:nvPicPr>
          <p:cNvPr id="23" name="Picture 22" descr="box-1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567" y="6480263"/>
            <a:ext cx="243840" cy="182880"/>
          </a:xfrm>
          <a:prstGeom prst="rect">
            <a:avLst/>
          </a:prstGeom>
        </p:spPr>
      </p:pic>
      <p:pic>
        <p:nvPicPr>
          <p:cNvPr id="25" name="Picture 24" descr="green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09" y="6480263"/>
            <a:ext cx="243840" cy="182880"/>
          </a:xfrm>
          <a:prstGeom prst="rect">
            <a:avLst/>
          </a:prstGeom>
        </p:spPr>
      </p:pic>
      <p:pic>
        <p:nvPicPr>
          <p:cNvPr id="28" name="Picture 27" descr="green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67" y="6480263"/>
            <a:ext cx="243840" cy="182880"/>
          </a:xfrm>
          <a:prstGeom prst="rect">
            <a:avLst/>
          </a:prstGeom>
        </p:spPr>
      </p:pic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47" y="6480263"/>
            <a:ext cx="243840" cy="182880"/>
          </a:xfrm>
          <a:prstGeom prst="rect">
            <a:avLst/>
          </a:prstGeom>
        </p:spPr>
      </p:pic>
      <p:pic>
        <p:nvPicPr>
          <p:cNvPr id="8" name="Picture 7" descr="purpl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08" y="6480263"/>
            <a:ext cx="243840" cy="182880"/>
          </a:xfrm>
          <a:prstGeom prst="rect">
            <a:avLst/>
          </a:prstGeom>
        </p:spPr>
      </p:pic>
      <p:pic>
        <p:nvPicPr>
          <p:cNvPr id="30" name="Picture 29" descr="blu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184" y="6480263"/>
            <a:ext cx="243840" cy="182880"/>
          </a:xfrm>
          <a:prstGeom prst="rect">
            <a:avLst/>
          </a:prstGeom>
        </p:spPr>
      </p:pic>
      <p:pic>
        <p:nvPicPr>
          <p:cNvPr id="16" name="Picture 15" descr="dot_lin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" y="6271160"/>
            <a:ext cx="12192000" cy="5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06535" y="1100667"/>
            <a:ext cx="778933" cy="101600"/>
          </a:xfrm>
          <a:prstGeom prst="rect">
            <a:avLst/>
          </a:prstGeom>
        </p:spPr>
      </p:pic>
      <p:pic>
        <p:nvPicPr>
          <p:cNvPr id="4" name="Picture 3" descr="SRS Bootcamp_RGB_Full Colo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256" y="5819193"/>
            <a:ext cx="2604472" cy="15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 cap="none" spc="200">
          <a:solidFill>
            <a:srgbClr val="F0652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68" y="3330885"/>
            <a:ext cx="9111227" cy="546139"/>
          </a:xfrm>
        </p:spPr>
        <p:txBody>
          <a:bodyPr/>
          <a:lstStyle/>
          <a:p>
            <a:r>
              <a:rPr lang="en-US" dirty="0"/>
              <a:t>Is Fundraising Begging or Investment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ar-EG" dirty="0">
                <a:latin typeface="+mn-lt"/>
              </a:rPr>
              <a:t>هل جمع التبرعات تسول أم استثمار؟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Support Raising Solutions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Worthy of Our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Wage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نحن نستحق أجرنا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79290" y="2572948"/>
            <a:ext cx="6833420" cy="355321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Luke 10:7 Stay in that same house, eating and drinking what they give you, for the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worker deserves his pay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ar-EG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 rtl="1"/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لوقا 10 : 7 : « وَأَقِيمُوا </a:t>
            </a:r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فِي ذلِكَ الْبَيْتِ آكِلِينَ وَشَارِبِينَ مِمَّا عِنْدَهُمْ، لأَنَّ الْفَاعِلَ مُسْتَحِقٌ أُجْرَتَهُ. لاَ </a:t>
            </a:r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تَنْتَقِلُوا </a:t>
            </a:r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مِنْ بَيْتٍ إِلَى </a:t>
            </a:r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بَيْتٍ «</a:t>
            </a:r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23085" y="1512634"/>
            <a:ext cx="10916155" cy="431423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1 Cor 9:14 In the same way, the Lord commanded that those who proclaim the gospel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should get their living by the gospel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ar-EG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 rtl="1"/>
            <a:r>
              <a:rPr lang="ar-EG" dirty="0" smtClean="0"/>
              <a:t>1كورنثوس 9 : 14 « هكَذَا </a:t>
            </a:r>
            <a:r>
              <a:rPr lang="ar-EG" dirty="0"/>
              <a:t>أَيْضًا أَمَرَ الرَّبُّ: أَنَّ الَّذِينَ يُنَادُونَ بِالإِنْجِيلِ، </a:t>
            </a:r>
            <a:r>
              <a:rPr lang="ar-EG" b="1" dirty="0"/>
              <a:t>مِنَ الإِنْجِيلِ يَعِيشُونَ</a:t>
            </a:r>
            <a:r>
              <a:rPr lang="ar-EG" b="1" dirty="0" smtClean="0"/>
              <a:t>.»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1 Timothy 5:18 For the scripture says, “Do not muzzle an ox while it is treading out the grain,” and, “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The worker deserves his pay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</a:rPr>
              <a:t>.”</a:t>
            </a:r>
            <a:endParaRPr lang="ar-EG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 rtl="1"/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1 تيموثاوس 5 : 14 « لأَنَّ </a:t>
            </a:r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الْكِتَابَ يَقُولُ: «لاَ تَكُمَّ ثَوْرًا دَارِسًا»، </a:t>
            </a:r>
            <a:r>
              <a:rPr lang="ar-EG" b="1" dirty="0">
                <a:solidFill>
                  <a:prstClr val="white">
                    <a:lumMod val="50000"/>
                  </a:prstClr>
                </a:solidFill>
              </a:rPr>
              <a:t>وَ«الْفَاعِلُ مُسْتَحِقٌ أُجْرَتَهُ</a:t>
            </a:r>
            <a:r>
              <a:rPr lang="ar-EG" b="1" dirty="0" smtClean="0">
                <a:solidFill>
                  <a:prstClr val="white">
                    <a:lumMod val="50000"/>
                  </a:prstClr>
                </a:solidFill>
              </a:rPr>
              <a:t>».»</a:t>
            </a:r>
            <a:endParaRPr lang="en-US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0388" y="414543"/>
            <a:ext cx="9111227" cy="546139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Worthy of Our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Wage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نحن نستحق أجرنا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66" y="3128584"/>
            <a:ext cx="9111227" cy="1164241"/>
          </a:xfrm>
        </p:spPr>
        <p:txBody>
          <a:bodyPr/>
          <a:lstStyle/>
          <a:p>
            <a:pPr rtl="1"/>
            <a:r>
              <a:rPr lang="en-US" dirty="0">
                <a:latin typeface="Calibri" pitchFamily="34" charset="0"/>
                <a:cs typeface="Calibri" pitchFamily="34" charset="0"/>
              </a:rPr>
              <a:t>Why is ministry fundraising different than begging? </a:t>
            </a:r>
            <a:r>
              <a:rPr lang="ar-EG" dirty="0">
                <a:latin typeface="Calibri" pitchFamily="34" charset="0"/>
                <a:cs typeface="Calibri" pitchFamily="34" charset="0"/>
              </a:rPr>
              <a:t/>
            </a:r>
            <a:br>
              <a:rPr lang="ar-EG" dirty="0">
                <a:latin typeface="Calibri" pitchFamily="34" charset="0"/>
                <a:cs typeface="Calibri" pitchFamily="34" charset="0"/>
              </a:rPr>
            </a:br>
            <a:r>
              <a:rPr lang="ar-EG" dirty="0">
                <a:latin typeface="Calibri" pitchFamily="34" charset="0"/>
                <a:cs typeface="Calibri" pitchFamily="34" charset="0"/>
              </a:rPr>
              <a:t>لماذا يختلف جمع التبرعات 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للخدمة عن </a:t>
            </a:r>
            <a:r>
              <a:rPr lang="ar-EG" dirty="0">
                <a:latin typeface="Calibri" pitchFamily="34" charset="0"/>
                <a:cs typeface="Calibri" pitchFamily="34" charset="0"/>
              </a:rPr>
              <a:t>التسول؟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Support Raising Solutions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Lord Provides for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Everyone</a:t>
            </a:r>
            <a:r>
              <a:rPr lang="ar-EG" dirty="0">
                <a:latin typeface="Calibri" pitchFamily="34" charset="0"/>
                <a:cs typeface="Calibri" pitchFamily="34" charset="0"/>
              </a:rPr>
              <a:t>الرب يعين 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الجميع  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62497" y="5958250"/>
            <a:ext cx="5486399" cy="4947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3000"/>
              </a:lnSpc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Is it true that we beg? </a:t>
            </a:r>
          </a:p>
          <a:p>
            <a:pPr algn="ctr">
              <a:lnSpc>
                <a:spcPct val="133000"/>
              </a:lnSpc>
            </a:pPr>
            <a:endParaRPr lang="en-US" dirty="0">
              <a:solidFill>
                <a:prstClr val="white">
                  <a:lumMod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2497" y="2474404"/>
            <a:ext cx="5486399" cy="1697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Place your picture or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family picture here.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Are there any countries without beggars? - Quora">
            <a:extLst>
              <a:ext uri="{FF2B5EF4-FFF2-40B4-BE49-F238E27FC236}">
                <a16:creationId xmlns:a16="http://schemas.microsoft.com/office/drawing/2014/main" xmlns="" id="{3C672A0F-3697-9944-8F96-7D87B7F4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12" y="2152214"/>
            <a:ext cx="4487395" cy="25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Treasure Principle | Scott A. Carlson">
            <a:extLst>
              <a:ext uri="{FF2B5EF4-FFF2-40B4-BE49-F238E27FC236}">
                <a16:creationId xmlns:a16="http://schemas.microsoft.com/office/drawing/2014/main" xmlns="" id="{AFD2866A-9AA1-7D4F-879B-C5C0A288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69" y="1427286"/>
            <a:ext cx="8668861" cy="487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1569" y="4329239"/>
            <a:ext cx="3846212" cy="5097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dirty="0">
                <a:latin typeface="Andalus" pitchFamily="18" charset="-78"/>
                <a:cs typeface="Andalus" pitchFamily="18" charset="-78"/>
              </a:rPr>
              <a:t>مبدأ الكنز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Fundraising is kingdom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investment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ar-EG" dirty="0">
                <a:latin typeface="Calibri" pitchFamily="34" charset="0"/>
                <a:cs typeface="Calibri" pitchFamily="34" charset="0"/>
              </a:rPr>
              <a:t>جمع التبرعات هو استثمار 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الملكوت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8485" y="1307713"/>
            <a:ext cx="5445940" cy="5022456"/>
          </a:xfrm>
        </p:spPr>
        <p:txBody>
          <a:bodyPr>
            <a:normAutofit/>
          </a:bodyPr>
          <a:lstStyle/>
          <a:p>
            <a:r>
              <a:rPr lang="en-US" sz="2400" b="1" dirty="0"/>
              <a:t>Randy Alcorn’s Treasure Principles: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God owns everything. I’m His money manager. </a:t>
            </a:r>
            <a:r>
              <a:rPr lang="en-US" sz="2400" dirty="0"/>
              <a:t>We are the managers of the assets God has entrusted—not given—to 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My heart always goes where I put God’s money. </a:t>
            </a:r>
            <a:r>
              <a:rPr lang="en-US" sz="2400" dirty="0"/>
              <a:t>Watch what happens when you reallocate your money from temporal things to eternal things.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Heaven, not Earth, is my home. </a:t>
            </a:r>
            <a:r>
              <a:rPr lang="en-US" sz="2400" dirty="0"/>
              <a:t>We are citizens of a “better country—a heavenly one” (Hebrews 11:16)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939554" y="1469553"/>
            <a:ext cx="59692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chemeClr val="bg1">
                    <a:lumMod val="50000"/>
                  </a:schemeClr>
                </a:solidFill>
              </a:rPr>
              <a:t>مبادئ </a:t>
            </a:r>
            <a:r>
              <a:rPr lang="ar-EG" sz="2800" b="1" dirty="0" smtClean="0">
                <a:solidFill>
                  <a:schemeClr val="bg1">
                    <a:lumMod val="50000"/>
                  </a:schemeClr>
                </a:solidFill>
              </a:rPr>
              <a:t>الكنز لراندي</a:t>
            </a:r>
            <a:r>
              <a:rPr lang="ar-EG" sz="2800" b="1" dirty="0">
                <a:solidFill>
                  <a:schemeClr val="bg1">
                    <a:lumMod val="50000"/>
                  </a:schemeClr>
                </a:solidFill>
              </a:rPr>
              <a:t> ألكورن</a:t>
            </a:r>
            <a:r>
              <a:rPr lang="ar-EG" sz="28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ar-EG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EG" sz="2800" b="1" dirty="0" smtClean="0">
                <a:solidFill>
                  <a:schemeClr val="bg1">
                    <a:lumMod val="50000"/>
                  </a:schemeClr>
                </a:solidFill>
              </a:rPr>
              <a:t>الله</a:t>
            </a:r>
            <a:r>
              <a:rPr lang="ar-EG" sz="2800" b="1" dirty="0">
                <a:solidFill>
                  <a:schemeClr val="bg1">
                    <a:lumMod val="50000"/>
                  </a:schemeClr>
                </a:solidFill>
              </a:rPr>
              <a:t> يملك كل شيء. أنا مدير أمواله،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 نحن مدراء الأصول التي 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أوكلها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 الله 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إلينا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 - لم يعطها لنا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EG" sz="2800" b="1" dirty="0">
                <a:solidFill>
                  <a:schemeClr val="bg1">
                    <a:lumMod val="50000"/>
                  </a:schemeClr>
                </a:solidFill>
              </a:rPr>
              <a:t>قلبي دائما يذهب حيث أضع مال الله.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 شاهد ما يحدث عند إعادة تخصيص أموالك من الأشياء الزمنية إلى الأشياء الأبدية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EG" sz="2800" b="1" dirty="0" smtClean="0">
                <a:solidFill>
                  <a:schemeClr val="bg1">
                    <a:lumMod val="50000"/>
                  </a:schemeClr>
                </a:solidFill>
              </a:rPr>
              <a:t>السماء</a:t>
            </a:r>
            <a:r>
              <a:rPr lang="ar-EG" sz="2800" b="1" dirty="0">
                <a:solidFill>
                  <a:schemeClr val="bg1">
                    <a:lumMod val="50000"/>
                  </a:schemeClr>
                </a:solidFill>
              </a:rPr>
              <a:t>، ليست الارض، هي بيتي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. نحن 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        مواطنون</a:t>
            </a:r>
          </a:p>
          <a:p>
            <a:pPr algn="r" rtl="1"/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 "بلد افضل 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—بلد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 سماوي" (العبرانيين ١١:١٦)</a:t>
            </a:r>
            <a:r>
              <a:rPr lang="ar-EG" sz="2000" dirty="0"/>
              <a:t/>
            </a:r>
            <a:br>
              <a:rPr lang="ar-EG" sz="2000" dirty="0"/>
            </a:b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Fundraising is kingdom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obedience</a:t>
            </a:r>
            <a:r>
              <a:rPr lang="ar-EG" dirty="0">
                <a:latin typeface="Calibri" pitchFamily="34" charset="0"/>
                <a:cs typeface="Calibri" pitchFamily="34" charset="0"/>
              </a:rPr>
              <a:t/>
            </a:r>
            <a:br>
              <a:rPr lang="ar-EG" dirty="0">
                <a:latin typeface="Calibri" pitchFamily="34" charset="0"/>
                <a:cs typeface="Calibri" pitchFamily="34" charset="0"/>
              </a:rPr>
            </a:br>
            <a:r>
              <a:rPr lang="ar-EG" dirty="0">
                <a:latin typeface="Calibri" pitchFamily="34" charset="0"/>
                <a:cs typeface="Calibri" pitchFamily="34" charset="0"/>
              </a:rPr>
              <a:t>جمع التبرعات هو طاعة 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الملكوت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2206" y="1391830"/>
            <a:ext cx="5882083" cy="502245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I should live not for the dot but for the line. </a:t>
            </a:r>
            <a:r>
              <a:rPr lang="en-US" dirty="0"/>
              <a:t>From the dot—our present life on earth—extends a line that goes on forever, which is eternity in heaven.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Giving is the only antidote to materialism. </a:t>
            </a:r>
            <a:r>
              <a:rPr lang="en-US" dirty="0"/>
              <a:t>Giving is a joyful surrender to a greater person and a greater agenda. It dethrones me and exalts Him.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God prospers me not to raise my standard of living, but to raise my standard of giving. </a:t>
            </a:r>
            <a:r>
              <a:rPr lang="en-US" dirty="0"/>
              <a:t>God gives more money than we need so we can give generously.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98499" y="1488934"/>
            <a:ext cx="5842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ar-EG" sz="2800" b="1" dirty="0" smtClean="0">
                <a:solidFill>
                  <a:schemeClr val="bg1">
                    <a:lumMod val="50000"/>
                  </a:schemeClr>
                </a:solidFill>
              </a:rPr>
              <a:t>أن </a:t>
            </a:r>
            <a:r>
              <a:rPr lang="ar-EG" sz="2800" b="1" dirty="0">
                <a:solidFill>
                  <a:schemeClr val="bg1">
                    <a:lumMod val="50000"/>
                  </a:schemeClr>
                </a:solidFill>
              </a:rPr>
              <a:t>أعيش ليس من أجل النقطة ولكن من أجل الخط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. يمتد من النقطة - حياتنا الحالية على الأرض - خطاً يمتد إلى الأبد ، وهو الأبدية في السماء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r" rtl="1"/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ar-EG" sz="2800" b="1" dirty="0" smtClean="0">
                <a:solidFill>
                  <a:schemeClr val="bg1">
                    <a:lumMod val="50000"/>
                  </a:schemeClr>
                </a:solidFill>
              </a:rPr>
              <a:t>العطاء </a:t>
            </a:r>
            <a:r>
              <a:rPr lang="ar-EG" sz="2800" b="1" dirty="0">
                <a:solidFill>
                  <a:schemeClr val="bg1">
                    <a:lumMod val="50000"/>
                  </a:schemeClr>
                </a:solidFill>
              </a:rPr>
              <a:t>هو الترياق الوحيد </a:t>
            </a:r>
            <a:r>
              <a:rPr lang="ar-EG" sz="2800" b="1" dirty="0" smtClean="0">
                <a:solidFill>
                  <a:schemeClr val="bg1">
                    <a:lumMod val="50000"/>
                  </a:schemeClr>
                </a:solidFill>
              </a:rPr>
              <a:t>للمادية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.العطاء 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هو استسلام 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برضي لشخص 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أعظم وأجندة أعظم. إنه </a:t>
            </a:r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ينزلني عن العرش ويمجده.</a:t>
            </a:r>
          </a:p>
          <a:p>
            <a:pPr algn="r" rtl="1"/>
            <a:r>
              <a:rPr lang="ar-EG" sz="2800" dirty="0" smtClean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ar-EG" sz="2800" b="1" dirty="0" smtClean="0">
                <a:solidFill>
                  <a:schemeClr val="bg1">
                    <a:lumMod val="50000"/>
                  </a:schemeClr>
                </a:solidFill>
              </a:rPr>
              <a:t>الله يُنجحني ليس </a:t>
            </a:r>
            <a:r>
              <a:rPr lang="ar-EG" sz="2800" b="1" dirty="0">
                <a:solidFill>
                  <a:schemeClr val="bg1">
                    <a:lumMod val="50000"/>
                  </a:schemeClr>
                </a:solidFill>
              </a:rPr>
              <a:t>لرفع مستوى معيشي ، ولكن لرفع مستوى العطاء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ar-EG" sz="2800" dirty="0">
                <a:solidFill>
                  <a:schemeClr val="bg1">
                    <a:lumMod val="50000"/>
                  </a:schemeClr>
                </a:solidFill>
              </a:rPr>
              <a:t>يعطي الله مالاً أكثر مما نحتاج حتى نتمكن من العطاء بسخاء.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53" y="341713"/>
            <a:ext cx="9144000" cy="54613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Asking, not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guilting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ar-EG" dirty="0" smtClean="0">
                <a:latin typeface="Calibri" pitchFamily="34" charset="0"/>
                <a:cs typeface="Calibri" pitchFamily="34" charset="0"/>
              </a:rPr>
              <a:t>السؤال, ليس ذنب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Arrow Connector 5"/>
          <p:cNvCxnSpPr>
            <a:stCxn id="61" idx="0"/>
            <a:endCxn id="52" idx="2"/>
          </p:cNvCxnSpPr>
          <p:nvPr/>
        </p:nvCxnSpPr>
        <p:spPr>
          <a:xfrm flipV="1">
            <a:off x="4303198" y="2813765"/>
            <a:ext cx="1472641" cy="1287553"/>
          </a:xfrm>
          <a:prstGeom prst="straightConnector1">
            <a:avLst/>
          </a:prstGeom>
          <a:ln>
            <a:solidFill>
              <a:srgbClr val="65B84B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2" idx="0"/>
            <a:endCxn id="52" idx="2"/>
          </p:cNvCxnSpPr>
          <p:nvPr/>
        </p:nvCxnSpPr>
        <p:spPr>
          <a:xfrm flipH="1" flipV="1">
            <a:off x="6504741" y="2813765"/>
            <a:ext cx="1668510" cy="1287553"/>
          </a:xfrm>
          <a:prstGeom prst="straightConnector1">
            <a:avLst/>
          </a:prstGeom>
          <a:ln>
            <a:solidFill>
              <a:srgbClr val="65B84B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1" idx="3"/>
            <a:endCxn id="62" idx="1"/>
          </p:cNvCxnSpPr>
          <p:nvPr/>
        </p:nvCxnSpPr>
        <p:spPr>
          <a:xfrm>
            <a:off x="5108309" y="4619534"/>
            <a:ext cx="2018511" cy="0"/>
          </a:xfrm>
          <a:prstGeom prst="straightConnector1">
            <a:avLst/>
          </a:prstGeom>
          <a:ln>
            <a:solidFill>
              <a:srgbClr val="65B8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26579" y="2613506"/>
            <a:ext cx="166824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2800" spc="100" dirty="0">
                <a:solidFill>
                  <a:srgbClr val="65B84B"/>
                </a:solidFill>
                <a:latin typeface="Calibri"/>
              </a:rPr>
              <a:t>Ask for </a:t>
            </a:r>
            <a:r>
              <a:rPr lang="en-US" sz="2800" spc="100" dirty="0" smtClean="0">
                <a:solidFill>
                  <a:srgbClr val="65B84B"/>
                </a:solidFill>
                <a:latin typeface="Calibri"/>
              </a:rPr>
              <a:t>Provision</a:t>
            </a:r>
            <a:endParaRPr lang="ar-EG" sz="2800" spc="100" dirty="0" smtClean="0">
              <a:solidFill>
                <a:srgbClr val="65B84B"/>
              </a:solidFill>
              <a:latin typeface="Calibri"/>
            </a:endParaRPr>
          </a:p>
          <a:p>
            <a:pPr algn="ctr" defTabSz="457200">
              <a:lnSpc>
                <a:spcPct val="90000"/>
              </a:lnSpc>
            </a:pPr>
            <a:r>
              <a:rPr lang="ar-EG" sz="2800" spc="100" dirty="0" smtClean="0">
                <a:solidFill>
                  <a:srgbClr val="65B84B"/>
                </a:solidFill>
                <a:latin typeface="Calibri"/>
              </a:rPr>
              <a:t>طلب الإمداد</a:t>
            </a:r>
            <a:endParaRPr lang="en-US" sz="2800" spc="100" dirty="0">
              <a:solidFill>
                <a:srgbClr val="65B84B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70694" y="2419606"/>
            <a:ext cx="228481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2800" dirty="0">
                <a:solidFill>
                  <a:srgbClr val="65B84B"/>
                </a:solidFill>
                <a:latin typeface="Calibri"/>
              </a:rPr>
              <a:t>Ask Where to </a:t>
            </a:r>
            <a:r>
              <a:rPr lang="en-US" sz="2800" dirty="0" smtClean="0">
                <a:solidFill>
                  <a:srgbClr val="65B84B"/>
                </a:solidFill>
                <a:latin typeface="Calibri"/>
              </a:rPr>
              <a:t>Invest</a:t>
            </a:r>
            <a:endParaRPr lang="ar-EG" sz="2800" dirty="0" smtClean="0">
              <a:solidFill>
                <a:srgbClr val="65B84B"/>
              </a:solidFill>
              <a:latin typeface="Calibri"/>
            </a:endParaRPr>
          </a:p>
          <a:p>
            <a:pPr algn="ctr" defTabSz="457200">
              <a:lnSpc>
                <a:spcPct val="90000"/>
              </a:lnSpc>
            </a:pPr>
            <a:r>
              <a:rPr lang="ar-EG" sz="2800" dirty="0">
                <a:solidFill>
                  <a:srgbClr val="65B84B"/>
                </a:solidFill>
              </a:rPr>
              <a:t>اسأل أين تستثمر</a:t>
            </a:r>
            <a:endParaRPr lang="en-US" sz="2800" dirty="0">
              <a:solidFill>
                <a:srgbClr val="65B84B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0352" y="4959900"/>
            <a:ext cx="191140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2800" dirty="0">
                <a:solidFill>
                  <a:srgbClr val="65B84B"/>
                </a:solidFill>
                <a:latin typeface="Calibri"/>
              </a:rPr>
              <a:t>Invitation to </a:t>
            </a:r>
            <a:r>
              <a:rPr lang="en-US" sz="2800" dirty="0" smtClean="0">
                <a:solidFill>
                  <a:srgbClr val="65B84B"/>
                </a:solidFill>
                <a:latin typeface="Calibri"/>
              </a:rPr>
              <a:t>Invest</a:t>
            </a:r>
            <a:endParaRPr lang="ar-EG" sz="2800" dirty="0" smtClean="0">
              <a:solidFill>
                <a:srgbClr val="65B84B"/>
              </a:solidFill>
              <a:latin typeface="Calibri"/>
            </a:endParaRPr>
          </a:p>
          <a:p>
            <a:pPr algn="ctr" defTabSz="457200">
              <a:lnSpc>
                <a:spcPct val="90000"/>
              </a:lnSpc>
            </a:pPr>
            <a:r>
              <a:rPr lang="ar-EG" sz="2800" dirty="0">
                <a:solidFill>
                  <a:srgbClr val="65B84B"/>
                </a:solidFill>
              </a:rPr>
              <a:t>دعوة </a:t>
            </a:r>
            <a:r>
              <a:rPr lang="ar-EG" sz="2800" dirty="0" smtClean="0">
                <a:solidFill>
                  <a:srgbClr val="65B84B"/>
                </a:solidFill>
              </a:rPr>
              <a:t>للإستثمار</a:t>
            </a:r>
            <a:endParaRPr lang="en-US" sz="2800" dirty="0">
              <a:solidFill>
                <a:srgbClr val="65B84B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89841" y="1982165"/>
            <a:ext cx="1055445" cy="696406"/>
          </a:xfrm>
          <a:prstGeom prst="roundRect">
            <a:avLst/>
          </a:prstGeom>
          <a:solidFill>
            <a:srgbClr val="65B84B"/>
          </a:solidFill>
          <a:ln>
            <a:solidFill>
              <a:srgbClr val="65B84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700" spc="100" dirty="0" smtClean="0">
                <a:solidFill>
                  <a:srgbClr val="FFFFFF"/>
                </a:solidFill>
                <a:latin typeface="Calibri"/>
              </a:rPr>
              <a:t>GOD</a:t>
            </a:r>
            <a:endParaRPr lang="ar-EG" sz="2700" spc="100" dirty="0" smtClean="0">
              <a:solidFill>
                <a:srgbClr val="FFFFFF"/>
              </a:solidFill>
              <a:latin typeface="Calibri"/>
            </a:endParaRPr>
          </a:p>
          <a:p>
            <a:pPr algn="ctr" defTabSz="457200"/>
            <a:r>
              <a:rPr lang="ar-EG" sz="2700" spc="100" dirty="0" smtClean="0">
                <a:solidFill>
                  <a:srgbClr val="FFFFFF"/>
                </a:solidFill>
                <a:latin typeface="Calibri"/>
              </a:rPr>
              <a:t>الله</a:t>
            </a:r>
            <a:endParaRPr lang="en-US" sz="2700" spc="1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26578" y="4236511"/>
            <a:ext cx="1869786" cy="766047"/>
          </a:xfrm>
          <a:prstGeom prst="roundRect">
            <a:avLst/>
          </a:prstGeom>
          <a:solidFill>
            <a:srgbClr val="65B84B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700" spc="100" dirty="0" smtClean="0">
                <a:solidFill>
                  <a:srgbClr val="FFFFFF"/>
                </a:solidFill>
                <a:latin typeface="Calibri"/>
              </a:rPr>
              <a:t>WORKER</a:t>
            </a:r>
            <a:endParaRPr lang="ar-EG" sz="2700" spc="100" dirty="0" smtClean="0">
              <a:solidFill>
                <a:srgbClr val="FFFFFF"/>
              </a:solidFill>
              <a:latin typeface="Calibri"/>
            </a:endParaRPr>
          </a:p>
          <a:p>
            <a:pPr algn="ctr" defTabSz="457200"/>
            <a:r>
              <a:rPr lang="ar-EG" sz="2700" spc="100" dirty="0" smtClean="0">
                <a:solidFill>
                  <a:srgbClr val="FFFFFF"/>
                </a:solidFill>
                <a:latin typeface="Calibri"/>
              </a:rPr>
              <a:t>موظف</a:t>
            </a:r>
            <a:endParaRPr lang="en-US" sz="2700" spc="1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338762" y="4236511"/>
            <a:ext cx="2443334" cy="766047"/>
          </a:xfrm>
          <a:prstGeom prst="roundRect">
            <a:avLst/>
          </a:prstGeom>
          <a:solidFill>
            <a:srgbClr val="65B84B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700" spc="100" dirty="0" smtClean="0">
                <a:solidFill>
                  <a:srgbClr val="FFFFFF"/>
                </a:solidFill>
                <a:latin typeface="Calibri"/>
              </a:rPr>
              <a:t>SUPPORTER</a:t>
            </a:r>
            <a:endParaRPr lang="ar-EG" sz="2700" spc="100" dirty="0" smtClean="0">
              <a:solidFill>
                <a:srgbClr val="FFFFFF"/>
              </a:solidFill>
              <a:latin typeface="Calibri"/>
            </a:endParaRPr>
          </a:p>
          <a:p>
            <a:pPr algn="ctr" defTabSz="457200"/>
            <a:r>
              <a:rPr lang="ar-EG" sz="2700" spc="100" dirty="0" smtClean="0">
                <a:solidFill>
                  <a:srgbClr val="FFFFFF"/>
                </a:solidFill>
                <a:latin typeface="Calibri"/>
              </a:rPr>
              <a:t>الداعم</a:t>
            </a:r>
            <a:endParaRPr lang="en-US" sz="2700" spc="1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0388" y="349807"/>
            <a:ext cx="9111227" cy="54613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Why fundraising is different than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begging</a:t>
            </a:r>
            <a:r>
              <a:rPr lang="ar-EG" dirty="0">
                <a:latin typeface="Calibri" pitchFamily="34" charset="0"/>
                <a:cs typeface="Calibri" pitchFamily="34" charset="0"/>
              </a:rPr>
              <a:t/>
            </a:r>
            <a:br>
              <a:rPr lang="ar-EG" dirty="0">
                <a:latin typeface="Calibri" pitchFamily="34" charset="0"/>
                <a:cs typeface="Calibri" pitchFamily="34" charset="0"/>
              </a:rPr>
            </a:br>
            <a:r>
              <a:rPr lang="ar-EG" dirty="0">
                <a:latin typeface="Calibri" pitchFamily="34" charset="0"/>
                <a:cs typeface="Calibri" pitchFamily="34" charset="0"/>
              </a:rPr>
              <a:t>لماذا يختلف جمع التبرعات عن التسول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18" y="1283436"/>
            <a:ext cx="5784979" cy="502245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ask and invite, we do not implore or guilt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God promises reward/return for their investment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do not scam, we should be held to the highest standards of accountability by God ultimately but also by the best earthly standards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42338" y="1391830"/>
            <a:ext cx="52633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نسأل 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وندعو ، لا نتوسل ولا </a:t>
            </a: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نذنب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وعد 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الله بالمكافأة / العائد </a:t>
            </a: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على استثماراتهم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نحن 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لا نخدع ، يجب أن نتقيد بأعلى معايير المساءلة من </a:t>
            </a: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قِبَل 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الله في النهاية ولكن أيضًا وفقًا لأفضل المعايير الأرضية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18" y="1283436"/>
            <a:ext cx="5784979" cy="502245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are not raising for our own benefit, but rather to make a living fulfilling Gospel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work as unto the Lord and give back more than we receive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We are asking for partners in Gospel ministry, not just donors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40388" y="349807"/>
            <a:ext cx="9111227" cy="54613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Why fundraising is different than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begging</a:t>
            </a:r>
            <a:r>
              <a:rPr lang="ar-EG" dirty="0">
                <a:latin typeface="Calibri" pitchFamily="34" charset="0"/>
                <a:cs typeface="Calibri" pitchFamily="34" charset="0"/>
              </a:rPr>
              <a:t/>
            </a:r>
            <a:br>
              <a:rPr lang="ar-EG" dirty="0">
                <a:latin typeface="Calibri" pitchFamily="34" charset="0"/>
                <a:cs typeface="Calibri" pitchFamily="34" charset="0"/>
              </a:rPr>
            </a:br>
            <a:r>
              <a:rPr lang="ar-EG" dirty="0">
                <a:latin typeface="Calibri" pitchFamily="34" charset="0"/>
                <a:cs typeface="Calibri" pitchFamily="34" charset="0"/>
              </a:rPr>
              <a:t>لماذا يختلف جمع التبرعات عن التسول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8698" y="1615209"/>
            <a:ext cx="6093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EG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نحن لا </a:t>
            </a:r>
            <a:r>
              <a:rPr lang="ar-EG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نجمع المال</a:t>
            </a:r>
            <a:r>
              <a:rPr lang="ar-EG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من أجل مصلحتنا الخاصة، بل من </a:t>
            </a:r>
            <a:r>
              <a:rPr lang="ar-EG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أجل</a:t>
            </a:r>
            <a:r>
              <a:rPr lang="ar-EG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جعل الانجيل </a:t>
            </a:r>
            <a:r>
              <a:rPr lang="ar-EG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الحي يعمل.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نحن نعمل </a:t>
            </a:r>
            <a:r>
              <a:rPr lang="ar-EG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مع الرب</a:t>
            </a:r>
            <a:r>
              <a:rPr lang="ar-EG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ونرد أكثر مما </a:t>
            </a:r>
            <a:r>
              <a:rPr lang="ar-EG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نستقبل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نطلب</a:t>
            </a:r>
            <a:r>
              <a:rPr lang="ar-EG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من شركاء في خدمة الانجيل، وليس </a:t>
            </a:r>
            <a:r>
              <a:rPr lang="ar-EG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فقط</a:t>
            </a:r>
            <a:r>
              <a:rPr lang="ar-EG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ar-EG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المانحين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Facilitator </a:t>
            </a:r>
            <a:r>
              <a:rPr lang="en-US" dirty="0" smtClean="0"/>
              <a:t>Introduction        </a:t>
            </a:r>
            <a:r>
              <a:rPr lang="ar-EG" dirty="0" smtClean="0"/>
              <a:t>مقدمة الميسر</a:t>
            </a:r>
            <a:r>
              <a:rPr lang="en-GB" dirty="0" smtClean="0"/>
              <a:t> 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62497" y="5747857"/>
            <a:ext cx="5486399" cy="4947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Mark Wilson and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family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Calibri"/>
              <a:cs typeface="Calibri"/>
            </a:endParaRPr>
          </a:p>
          <a:p>
            <a:pPr algn="ctr"/>
            <a:r>
              <a:rPr lang="ar-EG" sz="2400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مارك ويلسون وعائلته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2497" y="2474404"/>
            <a:ext cx="5486399" cy="1697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Place your picture or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family picture here.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E42D78-7B67-984D-9D46-6BC9A3822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97" b="7450"/>
          <a:stretch/>
        </p:blipFill>
        <p:spPr>
          <a:xfrm>
            <a:off x="4129796" y="1323895"/>
            <a:ext cx="3932407" cy="39980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66" y="3223628"/>
            <a:ext cx="9111227" cy="546139"/>
          </a:xfrm>
        </p:spPr>
        <p:txBody>
          <a:bodyPr/>
          <a:lstStyle/>
          <a:p>
            <a:r>
              <a:rPr lang="en-US" sz="3600" dirty="0"/>
              <a:t>Begging </a:t>
            </a:r>
            <a:r>
              <a:rPr lang="en-US" sz="3600" dirty="0" smtClean="0"/>
              <a:t>Defined</a:t>
            </a:r>
            <a:r>
              <a:rPr lang="ar-EG" sz="3600" dirty="0" smtClean="0"/>
              <a:t/>
            </a:r>
            <a:br>
              <a:rPr lang="ar-EG" sz="3600" dirty="0" smtClean="0"/>
            </a:br>
            <a:r>
              <a:rPr lang="ar-EG" sz="3600" dirty="0"/>
              <a:t>تعريف التسول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Support Raising Solutions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I work, you </a:t>
            </a:r>
            <a:r>
              <a:rPr lang="en-US" dirty="0" smtClean="0">
                <a:latin typeface="+mn-lt"/>
              </a:rPr>
              <a:t>beg</a:t>
            </a:r>
            <a:r>
              <a:rPr lang="ar-EG" dirty="0">
                <a:latin typeface="+mn-lt"/>
              </a:rPr>
              <a:t/>
            </a:r>
            <a:br>
              <a:rPr lang="ar-EG" dirty="0">
                <a:latin typeface="+mn-lt"/>
              </a:rPr>
            </a:br>
            <a:r>
              <a:rPr lang="ar-EG" dirty="0">
                <a:latin typeface="+mn-lt"/>
              </a:rPr>
              <a:t>أنا أعمل ، أنت تتوسل</a:t>
            </a:r>
            <a:endParaRPr lang="en-US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62497" y="5675029"/>
            <a:ext cx="5486399" cy="4947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Is it true that we beg? </a:t>
            </a:r>
          </a:p>
          <a:p>
            <a:pPr algn="ctr"/>
            <a:r>
              <a:rPr lang="ar-EG" sz="2400" dirty="0">
                <a:solidFill>
                  <a:prstClr val="white">
                    <a:lumMod val="50000"/>
                  </a:prstClr>
                </a:solidFill>
                <a:cs typeface="Calibri"/>
              </a:rPr>
              <a:t>هل صحيح أننا نتوسل؟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2497" y="2474404"/>
            <a:ext cx="5486399" cy="1697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Place your picture or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family picture here.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Are there any countries without beggars? - Quora">
            <a:extLst>
              <a:ext uri="{FF2B5EF4-FFF2-40B4-BE49-F238E27FC236}">
                <a16:creationId xmlns:a16="http://schemas.microsoft.com/office/drawing/2014/main" xmlns="" id="{3C672A0F-3697-9944-8F96-7D87B7F4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34" y="1675885"/>
            <a:ext cx="6311131" cy="35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0388" y="276978"/>
            <a:ext cx="9111227" cy="546139"/>
          </a:xfrm>
        </p:spPr>
        <p:txBody>
          <a:bodyPr>
            <a:noAutofit/>
          </a:bodyPr>
          <a:lstStyle/>
          <a:p>
            <a:pPr rtl="1"/>
            <a:r>
              <a:rPr lang="en-US" sz="3200" dirty="0">
                <a:latin typeface="Calibri" pitchFamily="34" charset="0"/>
                <a:cs typeface="Calibri" pitchFamily="34" charset="0"/>
              </a:rPr>
              <a:t>How Beggars are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Viewed</a:t>
            </a:r>
            <a:r>
              <a:rPr lang="ar-EG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ar-EG" sz="3200" dirty="0" smtClean="0">
                <a:latin typeface="Calibri" pitchFamily="34" charset="0"/>
                <a:cs typeface="Calibri" pitchFamily="34" charset="0"/>
              </a:rPr>
            </a:br>
            <a:r>
              <a:rPr lang="ar-EG" sz="3200" dirty="0">
                <a:latin typeface="Calibri" pitchFamily="34" charset="0"/>
                <a:cs typeface="Calibri" pitchFamily="34" charset="0"/>
              </a:rPr>
              <a:t>كيف </a:t>
            </a:r>
            <a:r>
              <a:rPr lang="ar-EG" sz="3200" dirty="0" smtClean="0">
                <a:latin typeface="Calibri" pitchFamily="34" charset="0"/>
                <a:cs typeface="Calibri" pitchFamily="34" charset="0"/>
              </a:rPr>
              <a:t>يُنظر</a:t>
            </a:r>
            <a:r>
              <a:rPr lang="ar-EG" sz="3200" dirty="0">
                <a:latin typeface="Calibri" pitchFamily="34" charset="0"/>
                <a:cs typeface="Calibri" pitchFamily="34" charset="0"/>
              </a:rPr>
              <a:t> إلى </a:t>
            </a:r>
            <a:r>
              <a:rPr lang="ar-EG" sz="3200" dirty="0" smtClean="0">
                <a:latin typeface="Calibri" pitchFamily="34" charset="0"/>
                <a:cs typeface="Calibri" pitchFamily="34" charset="0"/>
              </a:rPr>
              <a:t>المتسولين ؟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312" y="1421001"/>
            <a:ext cx="6027740" cy="50224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Begging</a:t>
            </a:r>
            <a:r>
              <a:rPr lang="en-US" dirty="0"/>
              <a:t> is the practice of imploring others to grant a favor, often a gift of money, </a:t>
            </a:r>
            <a:r>
              <a:rPr lang="en-US" b="1" dirty="0"/>
              <a:t>with little or no expectation of reciprocation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Begging can also be viewed as a scam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Begging in the USA can be associated with an illegal substance addiction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Beggars can be looked down upon for not holding a job and a burden on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164260" y="1191227"/>
            <a:ext cx="6027740" cy="50224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b="1" dirty="0">
                <a:latin typeface="Calibri" pitchFamily="34" charset="0"/>
                <a:cs typeface="Calibri" pitchFamily="34" charset="0"/>
              </a:rPr>
              <a:t>التسول</a:t>
            </a:r>
            <a:r>
              <a:rPr lang="ar-EG" dirty="0">
                <a:latin typeface="Calibri" pitchFamily="34" charset="0"/>
                <a:cs typeface="Calibri" pitchFamily="34" charset="0"/>
              </a:rPr>
              <a:t> هو ممارسة التودد إلى الآخرين لمنح 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نعمةأوخدمة,</a:t>
            </a:r>
            <a:r>
              <a:rPr lang="ar-EG" dirty="0">
                <a:latin typeface="Calibri" pitchFamily="34" charset="0"/>
                <a:cs typeface="Calibri" pitchFamily="34" charset="0"/>
              </a:rPr>
              <a:t> غالبا ما تكون هدية من المال، مع القليل</a:t>
            </a:r>
            <a:r>
              <a:rPr lang="ar-EG" b="1" dirty="0">
                <a:latin typeface="Calibri" pitchFamily="34" charset="0"/>
                <a:cs typeface="Calibri" pitchFamily="34" charset="0"/>
              </a:rPr>
              <a:t> أو عدم توقع حدوث </a:t>
            </a:r>
            <a:r>
              <a:rPr lang="ar-EG" b="1" dirty="0" smtClean="0">
                <a:latin typeface="Calibri" pitchFamily="34" charset="0"/>
                <a:cs typeface="Calibri" pitchFamily="34" charset="0"/>
              </a:rPr>
              <a:t>تبادل         </a:t>
            </a:r>
            <a:r>
              <a:rPr lang="ar-EG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ar-EG" b="1" dirty="0" smtClean="0">
                <a:latin typeface="Calibri" pitchFamily="34" charset="0"/>
                <a:cs typeface="Calibri" pitchFamily="34" charset="0"/>
              </a:rPr>
              <a:t>بالمثل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>
                <a:latin typeface="Calibri" pitchFamily="34" charset="0"/>
                <a:cs typeface="Calibri" pitchFamily="34" charset="0"/>
              </a:rPr>
              <a:t>يمكن أيضًا 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أن يُنظر إلي التسول كعملية احتيال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latin typeface="Calibri" pitchFamily="34" charset="0"/>
                <a:cs typeface="Calibri" pitchFamily="34" charset="0"/>
              </a:rPr>
              <a:t>التسول في </a:t>
            </a:r>
            <a:r>
              <a:rPr lang="ar-EG" dirty="0">
                <a:latin typeface="Calibri" pitchFamily="34" charset="0"/>
                <a:cs typeface="Calibri" pitchFamily="34" charset="0"/>
              </a:rPr>
              <a:t>الولايات المتحدة يمكن أن يرتبط 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بإدمان غير قانوني للمواد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latin typeface="Calibri" pitchFamily="34" charset="0"/>
                <a:cs typeface="Calibri" pitchFamily="34" charset="0"/>
              </a:rPr>
              <a:t>يمكن النظر إلى المتسولين بازدراء لعدم شغل وظيفة و اعتبارهم عبء على المجتمع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How is Fundraising Different from Begging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ar-EG" dirty="0" smtClean="0">
                <a:latin typeface="Calibri" pitchFamily="34" charset="0"/>
                <a:cs typeface="Calibri" pitchFamily="34" charset="0"/>
              </a:rPr>
            </a:br>
            <a:r>
              <a:rPr lang="ar-EG" dirty="0">
                <a:latin typeface="Calibri" pitchFamily="34" charset="0"/>
                <a:cs typeface="Calibri" pitchFamily="34" charset="0"/>
              </a:rPr>
              <a:t>كيف يختلف جمع التبرعات عن التسول؟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2207" y="1741022"/>
            <a:ext cx="5542218" cy="452064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fundraising imploring (guilting) people for money with no reciprocation?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fundraising an intentional scam?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fundraising supporting an illegal habit?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fundraising’s goal to keep you from working like regular people?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34358" y="1488935"/>
            <a:ext cx="6028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هل يقوم جمع التبرعات (بخداع) </a:t>
            </a: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   الناس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 من أجل المال دون مقابل</a:t>
            </a: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؟</a:t>
            </a:r>
          </a:p>
          <a:p>
            <a:pPr marL="571500" indent="-571500" algn="r" rtl="1">
              <a:buFont typeface="Arial" pitchFamily="34" charset="0"/>
              <a:buChar char="•"/>
            </a:pP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هل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 جمع التبرعات خدعة </a:t>
            </a: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بشكل مقصود؟</a:t>
            </a:r>
            <a:endParaRPr lang="ar-EG" sz="3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 algn="r" rtl="1">
              <a:buFont typeface="Arial" pitchFamily="34" charset="0"/>
              <a:buChar char="•"/>
            </a:pP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هل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 جمع التبرعات يدعم عادة غير </a:t>
            </a:r>
            <a:endParaRPr lang="ar-EG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 rtl="1"/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    قانونية؟</a:t>
            </a:r>
          </a:p>
          <a:p>
            <a:pPr marL="571500" indent="-571500" algn="r" rtl="1">
              <a:buFont typeface="Arial" pitchFamily="34" charset="0"/>
              <a:buChar char="•"/>
            </a:pP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هل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 هدف جمع التبرعات هو منعك من العمل </a:t>
            </a:r>
            <a:r>
              <a:rPr lang="ar-E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كالأشخاص</a:t>
            </a:r>
            <a:r>
              <a:rPr lang="ar-EG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 العاديين؟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68" y="3266148"/>
            <a:ext cx="9111227" cy="546139"/>
          </a:xfrm>
        </p:spPr>
        <p:txBody>
          <a:bodyPr/>
          <a:lstStyle/>
          <a:p>
            <a:r>
              <a:rPr lang="en-US" sz="4000" dirty="0"/>
              <a:t>If we are not beggars, what are we? </a:t>
            </a:r>
            <a:r>
              <a:rPr lang="ar-EG" sz="4000" dirty="0"/>
              <a:t/>
            </a:r>
            <a:br>
              <a:rPr lang="ar-EG" sz="4000" dirty="0"/>
            </a:br>
            <a:r>
              <a:rPr lang="ar-EG" sz="4000" dirty="0"/>
              <a:t>إذا لم نكن متسولين فماذا نحن؟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Support Raising Solutions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388" y="349807"/>
            <a:ext cx="9111227" cy="54613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Why does being viewed as a beggar paralyze us? </a:t>
            </a:r>
            <a:r>
              <a:rPr lang="ar-EG" dirty="0">
                <a:latin typeface="Calibri" pitchFamily="34" charset="0"/>
                <a:cs typeface="Calibri" pitchFamily="34" charset="0"/>
              </a:rPr>
              <a:t/>
            </a:r>
            <a:br>
              <a:rPr lang="ar-EG" dirty="0">
                <a:latin typeface="Calibri" pitchFamily="34" charset="0"/>
                <a:cs typeface="Calibri" pitchFamily="34" charset="0"/>
              </a:rPr>
            </a:br>
            <a:r>
              <a:rPr lang="ar-EG" dirty="0">
                <a:latin typeface="Calibri" pitchFamily="34" charset="0"/>
                <a:cs typeface="Calibri" pitchFamily="34" charset="0"/>
              </a:rPr>
              <a:t>لماذا يُنظر إلينا كمتسولين 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بهم شلل</a:t>
            </a:r>
            <a:r>
              <a:rPr lang="ar-EG" dirty="0">
                <a:latin typeface="Calibri" pitchFamily="34" charset="0"/>
                <a:cs typeface="Calibri" pitchFamily="34" charset="0"/>
              </a:rPr>
              <a:t>؟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79290" y="2572948"/>
            <a:ext cx="6833420" cy="355321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Being viewed as a beggar attacks our worth, and we wrongly build our worth on our self 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sufficiency</a:t>
            </a:r>
            <a:endParaRPr lang="ar-EG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ctr" rtl="1"/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أن يُنظر </a:t>
            </a:r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إلينا </a:t>
            </a:r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على </a:t>
            </a:r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أننا متسولون هذا </a:t>
            </a:r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يهاجم قيمتنا ، </a:t>
            </a:r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ونبني </a:t>
            </a:r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قيمتنا </a:t>
            </a:r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بشكل </a:t>
            </a:r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خاطئ </a:t>
            </a:r>
            <a:r>
              <a:rPr lang="ar-EG" dirty="0" smtClean="0">
                <a:solidFill>
                  <a:prstClr val="white">
                    <a:lumMod val="50000"/>
                  </a:prstClr>
                </a:solidFill>
              </a:rPr>
              <a:t>على </a:t>
            </a:r>
            <a:r>
              <a:rPr lang="ar-EG" dirty="0">
                <a:solidFill>
                  <a:prstClr val="white">
                    <a:lumMod val="50000"/>
                  </a:prstClr>
                </a:solidFill>
              </a:rPr>
              <a:t>اكتفائنا الذاتي</a:t>
            </a:r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Worthy of Our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Wage</a:t>
            </a:r>
            <a:r>
              <a:rPr lang="ar-EG" dirty="0" smtClean="0">
                <a:latin typeface="Calibri" pitchFamily="34" charset="0"/>
                <a:cs typeface="Calibri" pitchFamily="34" charset="0"/>
              </a:rPr>
              <a:t> نحن نستحق أجرنا 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131851"/>
            <a:ext cx="5696793" cy="510702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How does God view us?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What does He think about YOU… right now?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Does He love you completely and unconditionally… or is it on some kind of a performance basis?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Is there anything you can do to increase your worth?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Are you his employee or His son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endParaRPr lang="en-US" sz="24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2400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Excerpt From: Steve Shadrach. “The God Ask.” Apple Books.</a:t>
            </a:r>
            <a:endParaRPr lang="en-US" sz="24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96793" y="1307494"/>
            <a:ext cx="6383268" cy="510702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800" dirty="0" smtClean="0"/>
              <a:t>كيف</a:t>
            </a:r>
            <a:r>
              <a:rPr lang="en-GB" sz="2800" dirty="0"/>
              <a:t> </a:t>
            </a:r>
            <a:r>
              <a:rPr lang="ar-EG" sz="2800" dirty="0" smtClean="0"/>
              <a:t> ينظر</a:t>
            </a:r>
            <a:r>
              <a:rPr lang="ar-EG" sz="2800" dirty="0"/>
              <a:t> </a:t>
            </a:r>
            <a:r>
              <a:rPr lang="ar-EG" sz="2800" dirty="0" smtClean="0"/>
              <a:t>الله إلينا؟</a:t>
            </a:r>
            <a:endParaRPr lang="ar-EG" sz="2800" dirty="0"/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EG" sz="2800" dirty="0" smtClean="0"/>
              <a:t>ماذا</a:t>
            </a:r>
            <a:r>
              <a:rPr lang="ar-EG" sz="2800" dirty="0"/>
              <a:t> يفكر بك </a:t>
            </a:r>
            <a:r>
              <a:rPr lang="ar-EG" sz="2800" dirty="0" smtClean="0"/>
              <a:t>..... الآن؟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EG" sz="2400" dirty="0" smtClean="0"/>
              <a:t>هل</a:t>
            </a:r>
            <a:r>
              <a:rPr lang="ar-EG" sz="2400" dirty="0"/>
              <a:t> يحبك </a:t>
            </a:r>
            <a:r>
              <a:rPr lang="ar-EG" sz="2400" dirty="0" smtClean="0"/>
              <a:t>بشكل كامل</a:t>
            </a:r>
            <a:r>
              <a:rPr lang="ar-EG" sz="2400" dirty="0"/>
              <a:t> </a:t>
            </a:r>
            <a:r>
              <a:rPr lang="ar-EG" sz="2400" dirty="0" smtClean="0"/>
              <a:t>بدون</a:t>
            </a:r>
            <a:r>
              <a:rPr lang="ar-EG" sz="2400" dirty="0"/>
              <a:t> </a:t>
            </a:r>
            <a:r>
              <a:rPr lang="ar-EG" sz="2400" dirty="0" smtClean="0"/>
              <a:t>شروط</a:t>
            </a:r>
            <a:r>
              <a:rPr lang="ar-EG" sz="2400" dirty="0"/>
              <a:t>.. ام انه على أساس </a:t>
            </a:r>
            <a:r>
              <a:rPr lang="ar-EG" sz="2400" dirty="0" smtClean="0"/>
              <a:t>شكل أداء معين؟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EG" sz="2800" dirty="0" smtClean="0"/>
              <a:t>هل</a:t>
            </a:r>
            <a:r>
              <a:rPr lang="ar-EG" sz="2800" dirty="0"/>
              <a:t> هناك أي شيء يمكنك فعله لزيادة قيمتك</a:t>
            </a:r>
            <a:r>
              <a:rPr lang="ar-EG" sz="2800" dirty="0" smtClean="0"/>
              <a:t>؟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EG" sz="2800" dirty="0" smtClean="0"/>
              <a:t>هل</a:t>
            </a:r>
            <a:r>
              <a:rPr lang="ar-EG" sz="2800" dirty="0"/>
              <a:t> أنت موظفه أم ابنه؟</a:t>
            </a:r>
            <a:r>
              <a:rPr lang="ar-EG" sz="2800" dirty="0"/>
              <a:t/>
            </a:r>
            <a:br>
              <a:rPr lang="ar-EG" sz="2800" dirty="0"/>
            </a:br>
            <a:r>
              <a:rPr lang="ar-EG" sz="2800" dirty="0"/>
              <a:t/>
            </a:r>
            <a:br>
              <a:rPr lang="ar-EG" sz="2800" dirty="0"/>
            </a:br>
            <a:r>
              <a:rPr lang="ar-EG" sz="2800" dirty="0"/>
              <a:t/>
            </a:r>
            <a:br>
              <a:rPr lang="ar-EG" sz="2800" dirty="0"/>
            </a:br>
            <a:r>
              <a:rPr lang="ar-EG" sz="2800" dirty="0"/>
              <a:t>مقتطف من: ستيف شدرخ. "يسأل الله". كتب أبل.</a:t>
            </a:r>
            <a:endParaRPr lang="en-US" sz="2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012" y="6449352"/>
            <a:ext cx="6149947" cy="3236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" y="6262875"/>
            <a:ext cx="1197632" cy="6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650</Words>
  <Application>Microsoft Office PowerPoint</Application>
  <PresentationFormat>Custom</PresentationFormat>
  <Paragraphs>124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8_Office Theme</vt:lpstr>
      <vt:lpstr>Is Fundraising Begging or Investment? هل جمع التبرعات تسول أم استثمار؟</vt:lpstr>
      <vt:lpstr>Facilitator Introduction        مقدمة الميسر  </vt:lpstr>
      <vt:lpstr>Begging Defined تعريف التسول</vt:lpstr>
      <vt:lpstr>I work, you beg أنا أعمل ، أنت تتوسل</vt:lpstr>
      <vt:lpstr>How Beggars are Viewed كيف يُنظر إلى المتسولين ؟</vt:lpstr>
      <vt:lpstr>How is Fundraising Different from Begging? كيف يختلف جمع التبرعات عن التسول؟</vt:lpstr>
      <vt:lpstr>If we are not beggars, what are we?  إذا لم نكن متسولين فماذا نحن؟</vt:lpstr>
      <vt:lpstr>Why does being viewed as a beggar paralyze us?  لماذا يُنظر إلينا كمتسولين بهم شلل؟</vt:lpstr>
      <vt:lpstr>Worthy of Our Wage نحن نستحق أجرنا   </vt:lpstr>
      <vt:lpstr>Worthy of Our Wageنحن نستحق أجرنا  </vt:lpstr>
      <vt:lpstr>Worthy of Our Wageنحن نستحق أجرنا  </vt:lpstr>
      <vt:lpstr>Why is ministry fundraising different than begging?  لماذا يختلف جمع التبرعات للخدمة عن التسول؟</vt:lpstr>
      <vt:lpstr>The Lord Provides for Everyoneالرب يعين الجميع    </vt:lpstr>
      <vt:lpstr>Fundraising is kingdom investment جمع التبرعات هو استثمار الملكوت</vt:lpstr>
      <vt:lpstr>Fundraising is kingdom obedience جمع التبرعات هو طاعة الملكوت</vt:lpstr>
      <vt:lpstr>Asking, not guilting السؤال, ليس ذنب</vt:lpstr>
      <vt:lpstr>Why fundraising is different than begging لماذا يختلف جمع التبرعات عن التسول</vt:lpstr>
      <vt:lpstr>Why fundraising is different than begging لماذا يختلف جمع التبرعات عن التسول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Obstacles</dc:title>
  <dc:creator>Mark Wilson</dc:creator>
  <cp:lastModifiedBy>LENOVO</cp:lastModifiedBy>
  <cp:revision>39</cp:revision>
  <dcterms:created xsi:type="dcterms:W3CDTF">2021-03-17T21:55:33Z</dcterms:created>
  <dcterms:modified xsi:type="dcterms:W3CDTF">2021-04-01T12:38:32Z</dcterms:modified>
</cp:coreProperties>
</file>